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58" r:id="rId8"/>
    <p:sldId id="270" r:id="rId9"/>
    <p:sldId id="261" r:id="rId10"/>
    <p:sldId id="271" r:id="rId11"/>
    <p:sldId id="260" r:id="rId12"/>
    <p:sldId id="262" r:id="rId13"/>
    <p:sldId id="263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AF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301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077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064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60621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7470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1834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7544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5874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551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908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716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037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456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903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643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A93D8-A392-43DA-8CCF-63223EBEF330}" type="datetimeFigureOut">
              <a:rPr lang="ru-RU" smtClean="0"/>
              <a:pPr/>
              <a:t>26.08.2014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E110B-9F04-48AE-ADC3-6D551D325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9136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091821" y="272955"/>
            <a:ext cx="9576179" cy="18015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Муниципальное бюджетное общеобразовательное учреждение</a:t>
            </a:r>
            <a:br>
              <a:rPr lang="ru-RU" sz="2200" dirty="0" smtClean="0"/>
            </a:br>
            <a:r>
              <a:rPr lang="ru-RU" sz="2200" dirty="0" smtClean="0"/>
              <a:t>«Средняя общеобразовательная школа №2 с углубленным изучением отдельных предметов»</a:t>
            </a:r>
            <a:br>
              <a:rPr lang="ru-RU" sz="2200" dirty="0" smtClean="0"/>
            </a:br>
            <a:r>
              <a:rPr lang="ru-RU" sz="2200" dirty="0" err="1" smtClean="0"/>
              <a:t>Бавлинского</a:t>
            </a:r>
            <a:r>
              <a:rPr lang="ru-RU" sz="2200" dirty="0" smtClean="0"/>
              <a:t> муниципального района Республики Татарстан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524000" y="1831110"/>
            <a:ext cx="9144000" cy="331766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dirty="0" smtClean="0"/>
              <a:t>ИННОВАЦИИ В НАЧАЛЬНОЙ ШКОЛЕ</a:t>
            </a:r>
          </a:p>
          <a:p>
            <a:pPr algn="ctr"/>
            <a:r>
              <a:rPr lang="ru-RU" sz="4400" dirty="0" smtClean="0"/>
              <a:t>ВНЕУРОЧНАЯ ДЕЯТЕЛЬНОСТЬ</a:t>
            </a:r>
          </a:p>
          <a:p>
            <a:pPr algn="ctr"/>
            <a:r>
              <a:rPr lang="ru-RU" sz="4400" dirty="0" smtClean="0"/>
              <a:t>ТЕАТРАЛЬНЫЙ КРУЖОК «МАЛЕНЬКИЙ АКТЕР»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389120" y="5303520"/>
            <a:ext cx="5634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:  </a:t>
            </a:r>
            <a:r>
              <a:rPr lang="ru-RU" dirty="0" err="1" smtClean="0"/>
              <a:t>Абзалова</a:t>
            </a:r>
            <a:r>
              <a:rPr lang="ru-RU" dirty="0" smtClean="0"/>
              <a:t> Наталья Васильевна, </a:t>
            </a:r>
          </a:p>
          <a:p>
            <a:r>
              <a:rPr lang="ru-RU" dirty="0" smtClean="0"/>
              <a:t>учитель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9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32" y="888866"/>
            <a:ext cx="9182668" cy="6277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Участие в Новогоднем утреннике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5831"/>
            <a:ext cx="5334000" cy="4000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22" y="1867207"/>
            <a:ext cx="2019490" cy="24454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332" y="3589361"/>
            <a:ext cx="2194826" cy="25213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709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6140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ВОСПИТЫВАЕМ </a:t>
            </a:r>
            <a:r>
              <a:rPr lang="ru-RU" dirty="0"/>
              <a:t>СИЛУ ВОЛИ И ТЕРПЕНИЕ ПРИ ДОСТИЖЕНИИ ПОСТАВЛЕННОЙ </a:t>
            </a:r>
            <a:r>
              <a:rPr lang="ru-RU" dirty="0" smtClean="0"/>
              <a:t>ЦЕЛИ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5831"/>
            <a:ext cx="5334000" cy="4000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05831"/>
            <a:ext cx="5334000" cy="4000500"/>
          </a:xfrm>
        </p:spPr>
      </p:pic>
    </p:spTree>
    <p:extLst>
      <p:ext uri="{BB962C8B-B14F-4D97-AF65-F5344CB8AC3E}">
        <p14:creationId xmlns="" xmlns:p14="http://schemas.microsoft.com/office/powerpoint/2010/main" val="323411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5731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ДЕМОНСТРИРуем</a:t>
            </a:r>
            <a:r>
              <a:rPr lang="ru-RU" dirty="0" smtClean="0"/>
              <a:t> свои </a:t>
            </a:r>
            <a:r>
              <a:rPr lang="ru-RU" dirty="0"/>
              <a:t>ДОСТИЖЕНИЯ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Мюзикл «Муха- цокотуха»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5831"/>
            <a:ext cx="5334000" cy="4000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05831"/>
            <a:ext cx="5334000" cy="4000500"/>
          </a:xfrm>
        </p:spPr>
      </p:pic>
    </p:spTree>
    <p:extLst>
      <p:ext uri="{BB962C8B-B14F-4D97-AF65-F5344CB8AC3E}">
        <p14:creationId xmlns="" xmlns:p14="http://schemas.microsoft.com/office/powerpoint/2010/main" val="3473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0251"/>
            <a:ext cx="10820400" cy="11054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ДЕМОНСТРИРуем</a:t>
            </a:r>
            <a:r>
              <a:rPr lang="ru-RU" dirty="0" smtClean="0"/>
              <a:t> свои </a:t>
            </a:r>
            <a:r>
              <a:rPr lang="ru-RU" dirty="0" err="1" smtClean="0"/>
              <a:t>ДОСТИЖЕНИя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мюзикл «муха-цокотуха»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5831"/>
            <a:ext cx="5334000" cy="4000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05831"/>
            <a:ext cx="5334000" cy="4000500"/>
          </a:xfrm>
        </p:spPr>
      </p:pic>
    </p:spTree>
    <p:extLst>
      <p:ext uri="{BB962C8B-B14F-4D97-AF65-F5344CB8AC3E}">
        <p14:creationId xmlns="" xmlns:p14="http://schemas.microsoft.com/office/powerpoint/2010/main" val="16491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154" y="5117712"/>
            <a:ext cx="1554615" cy="1536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32976" y="282515"/>
            <a:ext cx="1109568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596" y="183318"/>
            <a:ext cx="1713124" cy="1414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48954" y="5117712"/>
            <a:ext cx="1902117" cy="14265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6433" y="363915"/>
            <a:ext cx="66061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Самый короткий путь эмоционального раскрепощения, снятие зажатости, заторможенности, обучения чувствованию слова и художественному воображению – это путь через игру, сочинительство, фантазирование. Все это может дать </a:t>
            </a:r>
            <a:r>
              <a:rPr lang="ru-RU" sz="3200" dirty="0" smtClean="0"/>
              <a:t>театрализованная </a:t>
            </a:r>
            <a:r>
              <a:rPr lang="ru-RU" sz="3200" dirty="0"/>
              <a:t>деятельность.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397065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56357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Важнейшей целью современного образования и одной из приоритетных задач общества и государства является воспитание нравственного, ответственного, инициативного и компетентного гражданина России.</a:t>
            </a:r>
          </a:p>
          <a:p>
            <a:r>
              <a:rPr lang="ru-RU" sz="3200" dirty="0"/>
              <a:t>      В новом Федеральном государственном образовательном стандарте общего образования процесс образования понимается не только как процесс усвоения системы знаний, умений и компетенций, составляющих инструментальную основу учебной деятельности учащегося, но и как процесс развития личности, принятия духовно-нравственных, социальных, семейных и других ценностей.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40930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932" y="76476"/>
            <a:ext cx="119020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 Большое внимание уделено организации внеурочной деятельности, как</a:t>
            </a:r>
          </a:p>
          <a:p>
            <a:r>
              <a:rPr lang="ru-RU" sz="3600" dirty="0"/>
              <a:t>дополнительной  среды развития ребенка.</a:t>
            </a:r>
          </a:p>
          <a:p>
            <a:r>
              <a:rPr lang="ru-RU" sz="3600" dirty="0"/>
              <a:t>   </a:t>
            </a:r>
            <a:r>
              <a:rPr lang="ru-RU" sz="3600" dirty="0" smtClean="0"/>
              <a:t>Театральный кружок  «Маленький артист» </a:t>
            </a:r>
            <a:r>
              <a:rPr lang="ru-RU" sz="3600" dirty="0"/>
              <a:t>является предметом внеурочной деятельности в школе.  Наравне с основными предметами образования он способствует развитию и раскрытию творческих способностей учащихся, всестороннему развитию личности, формирует навыки коллективного общения, прививает интерес к искусству, развивает эстетический вкус.</a:t>
            </a:r>
          </a:p>
        </p:txBody>
      </p:sp>
    </p:spTree>
    <p:extLst>
      <p:ext uri="{BB962C8B-B14F-4D97-AF65-F5344CB8AC3E}">
        <p14:creationId xmlns="" xmlns:p14="http://schemas.microsoft.com/office/powerpoint/2010/main" val="183786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Наш состав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участвуем в художественной самодеятельности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61" y="2193925"/>
            <a:ext cx="6103914" cy="4024313"/>
          </a:xfrm>
        </p:spPr>
      </p:pic>
    </p:spTree>
    <p:extLst>
      <p:ext uri="{BB962C8B-B14F-4D97-AF65-F5344CB8AC3E}">
        <p14:creationId xmlns="" xmlns:p14="http://schemas.microsoft.com/office/powerpoint/2010/main" val="246094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527" y="275757"/>
            <a:ext cx="6619165" cy="1293028"/>
          </a:xfrm>
        </p:spPr>
        <p:txBody>
          <a:bodyPr/>
          <a:lstStyle/>
          <a:p>
            <a:r>
              <a:rPr lang="ru-RU" dirty="0" smtClean="0"/>
              <a:t>Цели и задачи кружка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72258"/>
            <a:ext cx="10820400" cy="4024125"/>
          </a:xfrm>
        </p:spPr>
        <p:txBody>
          <a:bodyPr>
            <a:noAutofit/>
          </a:bodyPr>
          <a:lstStyle/>
          <a:p>
            <a:r>
              <a:rPr lang="ru-RU" sz="2400" dirty="0" smtClean="0"/>
              <a:t>1.Развивать творческие возможности детей.</a:t>
            </a:r>
          </a:p>
          <a:p>
            <a:r>
              <a:rPr lang="ru-RU" sz="2400" dirty="0" smtClean="0"/>
              <a:t>2.Воспитание внимания, наблюдательности, волевых качеств, воображения.</a:t>
            </a:r>
          </a:p>
          <a:p>
            <a:r>
              <a:rPr lang="ru-RU" sz="2400" dirty="0" smtClean="0"/>
              <a:t>3.Развитие творческой инициативы</a:t>
            </a:r>
            <a:r>
              <a:rPr lang="ru-RU" sz="2400" dirty="0" smtClean="0"/>
              <a:t>, эмоциональной </a:t>
            </a:r>
            <a:r>
              <a:rPr lang="ru-RU" sz="2400" dirty="0" smtClean="0"/>
              <a:t>активности на художественной вымысел.</a:t>
            </a:r>
          </a:p>
          <a:p>
            <a:r>
              <a:rPr lang="ru-RU" sz="2400" dirty="0"/>
              <a:t>4. . Развитие у детей навыка действовать на сцене подлинно, логично, целенаправленно раскрывать содержание доступных им ролей в действии и взаимодействии друг с </a:t>
            </a:r>
            <a:r>
              <a:rPr lang="ru-RU" sz="2400" dirty="0" smtClean="0"/>
              <a:t>другом.</a:t>
            </a:r>
          </a:p>
          <a:p>
            <a:r>
              <a:rPr lang="ru-RU" sz="2400" dirty="0"/>
              <a:t>5. Развитие умения действовать словом, вызывать отклик зрителя, влиять на их эмоциональное </a:t>
            </a:r>
            <a:r>
              <a:rPr lang="ru-RU" sz="2400" dirty="0" smtClean="0"/>
              <a:t>состояние.</a:t>
            </a:r>
          </a:p>
          <a:p>
            <a:r>
              <a:rPr lang="ru-RU" sz="2400" dirty="0"/>
              <a:t>6. </a:t>
            </a:r>
            <a:r>
              <a:rPr lang="ru-RU" sz="2400" dirty="0" smtClean="0"/>
              <a:t>Раскрывать </a:t>
            </a:r>
            <a:r>
              <a:rPr lang="ru-RU" sz="2400" dirty="0"/>
              <a:t>творческие возможности детей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940" y="275757"/>
            <a:ext cx="2274005" cy="153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8274" y="275756"/>
            <a:ext cx="2182557" cy="15363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55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8401" y="344325"/>
            <a:ext cx="6098274" cy="61567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Чему учит наш кружок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430" y="121301"/>
            <a:ext cx="2024047" cy="2219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4493" y="736979"/>
            <a:ext cx="6621624" cy="59685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0650" y="4417397"/>
            <a:ext cx="2828789" cy="2145978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535305" y="2129051"/>
            <a:ext cx="0" cy="736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305266" y="3466531"/>
            <a:ext cx="91440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971499" y="3579124"/>
            <a:ext cx="764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535305" y="4271749"/>
            <a:ext cx="0" cy="79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160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4024"/>
            <a:ext cx="10820400" cy="1593377"/>
          </a:xfrm>
        </p:spPr>
        <p:txBody>
          <a:bodyPr>
            <a:noAutofit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cap="none" dirty="0" smtClean="0">
                <a:solidFill>
                  <a:prstClr val="white"/>
                </a:solidFill>
                <a:ea typeface="+mn-ea"/>
                <a:cs typeface="+mn-cs"/>
              </a:rPr>
              <a:t>Наши участия</a:t>
            </a:r>
            <a:br>
              <a:rPr lang="ru-RU" cap="none" dirty="0" smtClean="0">
                <a:solidFill>
                  <a:prstClr val="white"/>
                </a:solidFill>
                <a:ea typeface="+mn-ea"/>
                <a:cs typeface="+mn-cs"/>
              </a:rPr>
            </a:br>
            <a:r>
              <a:rPr lang="ru-RU" sz="2800" cap="none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800" cap="none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05831"/>
            <a:ext cx="5486400" cy="400050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72199" y="2205831"/>
            <a:ext cx="5442045" cy="4000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331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619" y="786675"/>
            <a:ext cx="8610600" cy="1293028"/>
          </a:xfrm>
        </p:spPr>
        <p:txBody>
          <a:bodyPr/>
          <a:lstStyle/>
          <a:p>
            <a:r>
              <a:rPr lang="ru-RU" dirty="0" smtClean="0"/>
              <a:t>Моя Мама-лучшая на свете…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2205831"/>
            <a:ext cx="5334000" cy="40005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2194558"/>
            <a:ext cx="5334000" cy="4024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00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11624"/>
            <a:ext cx="10820399" cy="45719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white"/>
                </a:solidFill>
              </a:rPr>
              <a:t/>
            </a:r>
            <a:br>
              <a:rPr lang="ru-RU" sz="3600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151" y="612098"/>
            <a:ext cx="3930805" cy="586853"/>
          </a:xfrm>
        </p:spPr>
        <p:txBody>
          <a:bodyPr/>
          <a:lstStyle/>
          <a:p>
            <a:r>
              <a:rPr lang="ru-RU" dirty="0" smtClean="0"/>
              <a:t>ПОЕМ ЧАСТУШКИ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5" y="1732899"/>
            <a:ext cx="5311775" cy="398383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199" y="391574"/>
            <a:ext cx="5334000" cy="944196"/>
          </a:xfrm>
        </p:spPr>
        <p:txBody>
          <a:bodyPr>
            <a:noAutofit/>
          </a:bodyPr>
          <a:lstStyle/>
          <a:p>
            <a:r>
              <a:rPr lang="ru-RU" dirty="0" smtClean="0"/>
              <a:t>ГОТОВИМСЯ К СПЕКТАКЛЮ,</a:t>
            </a:r>
          </a:p>
          <a:p>
            <a:pPr algn="ctr"/>
            <a:r>
              <a:rPr lang="ru-RU" dirty="0" smtClean="0"/>
              <a:t>повторяем </a:t>
            </a:r>
            <a:r>
              <a:rPr lang="ru-RU" dirty="0" smtClean="0"/>
              <a:t>слова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716230"/>
            <a:ext cx="5334000" cy="4000500"/>
          </a:xfrm>
        </p:spPr>
      </p:pic>
    </p:spTree>
    <p:extLst>
      <p:ext uri="{BB962C8B-B14F-4D97-AF65-F5344CB8AC3E}">
        <p14:creationId xmlns="" xmlns:p14="http://schemas.microsoft.com/office/powerpoint/2010/main" val="149941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422</TotalTime>
  <Words>311</Words>
  <Application>Microsoft Office PowerPoint</Application>
  <PresentationFormat>Произвольный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След самолета</vt:lpstr>
      <vt:lpstr>Муниципальное бюджетное общеобразовательное учреждение «Средняя общеобразовательная школа №2 с углубленным изучением отдельных предметов» Бавлинского муниципального района Республики Татарстан </vt:lpstr>
      <vt:lpstr>Слайд 2</vt:lpstr>
      <vt:lpstr>Слайд 3</vt:lpstr>
      <vt:lpstr>Наш состав участвуем в художественной самодеятельности</vt:lpstr>
      <vt:lpstr>Цели и задачи кружка</vt:lpstr>
      <vt:lpstr>Чему учит наш кружок</vt:lpstr>
      <vt:lpstr>Наши участия  </vt:lpstr>
      <vt:lpstr>Моя Мама-лучшая на свете… </vt:lpstr>
      <vt:lpstr> </vt:lpstr>
      <vt:lpstr>Участие в Новогоднем утреннике</vt:lpstr>
      <vt:lpstr>ВОСПИТЫВАЕМ СИЛУ ВОЛИ И ТЕРПЕНИЕ ПРИ ДОСТИЖЕНИИ ПОСТАВЛЕННОЙ ЦЕЛИ </vt:lpstr>
      <vt:lpstr>ДЕМОНСТРИРуем свои ДОСТИЖЕНИЯ  Мюзикл «Муха- цокотуха» </vt:lpstr>
      <vt:lpstr>ДЕМОНСТРИРуем свои ДОСТИЖЕНИя мюзикл «муха-цокотуха»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Эльмира</cp:lastModifiedBy>
  <cp:revision>23</cp:revision>
  <dcterms:created xsi:type="dcterms:W3CDTF">2014-08-25T11:11:48Z</dcterms:created>
  <dcterms:modified xsi:type="dcterms:W3CDTF">2014-08-26T05:15:39Z</dcterms:modified>
</cp:coreProperties>
</file>